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WEBRnw9LIj8XuuVgeLaN7h1xe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43115df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3643115df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046c3fc5b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7046c3fc5b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46c3fc5b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7046c3fc5b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046c3fc5b_1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7046c3fc5b_1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046c3fc5b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7046c3fc5b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046c3fc5b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7046c3fc5b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046c3fc5b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7046c3fc5b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046c3fc5b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7046c3fc5b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046c3fc5b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7046c3fc5b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046c3fc5b_1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7046c3fc5b_1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046c3fc5b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37046c3fc5b_1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046c3fc5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g37046c3fc5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046c3fc5b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7046c3fc5b_1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046c3fc5b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37046c3fc5b_1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046c3fc5b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7046c3fc5b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046c3fc5b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37046c3fc5b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635b168f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3635b168f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ff81ed555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34ff81ed555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000aa0b40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5000aa0b40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046c3fc5b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7046c3fc5b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984f9e1f8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6984f9e1f8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230e2512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g37230e2512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a26856fd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a26856fd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6a26856fd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984f9e1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36984f9e1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984f9e1f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6984f9e1f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984f9e1f8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36984f9e1f8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6984f9e1f8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36984f9e1f8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230e25127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230e25127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7230e25127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26326b7c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726326b7c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00aa0b4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5000aa0b4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bf2582c6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5bf2582c6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046c3fc5b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7046c3fc5b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ctrTitle"/>
          </p:nvPr>
        </p:nvSpPr>
        <p:spPr>
          <a:xfrm>
            <a:off x="16689" y="1975198"/>
            <a:ext cx="12192001" cy="21879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  <a:defRPr b="1" i="0" sz="60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" type="subTitle"/>
          </p:nvPr>
        </p:nvSpPr>
        <p:spPr>
          <a:xfrm>
            <a:off x="16690" y="3237859"/>
            <a:ext cx="12192001" cy="735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323193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" type="body"/>
          </p:nvPr>
        </p:nvSpPr>
        <p:spPr>
          <a:xfrm rot="5400000">
            <a:off x="3577185" y="-1428367"/>
            <a:ext cx="400761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1" type="ftr"/>
          </p:nvPr>
        </p:nvSpPr>
        <p:spPr>
          <a:xfrm>
            <a:off x="4616669" y="4327853"/>
            <a:ext cx="2940269" cy="422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838200" y="1825625"/>
            <a:ext cx="10515600" cy="3785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831850" y="623972"/>
            <a:ext cx="10794092" cy="2660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831850" y="2140789"/>
            <a:ext cx="11360150" cy="1432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8200" y="1122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8200" y="1825625"/>
            <a:ext cx="5181600" cy="3910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6172200" y="1825625"/>
            <a:ext cx="5181600" cy="3910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2" type="body"/>
          </p:nvPr>
        </p:nvSpPr>
        <p:spPr>
          <a:xfrm>
            <a:off x="839788" y="2505075"/>
            <a:ext cx="5157787" cy="327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17"/>
          <p:cNvSpPr txBox="1"/>
          <p:nvPr>
            <p:ph idx="4" type="body"/>
          </p:nvPr>
        </p:nvSpPr>
        <p:spPr>
          <a:xfrm>
            <a:off x="6172200" y="2505075"/>
            <a:ext cx="5183188" cy="3271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116402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345802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4436953" y="1901826"/>
            <a:ext cx="6172200" cy="3967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2" type="body"/>
          </p:nvPr>
        </p:nvSpPr>
        <p:spPr>
          <a:xfrm>
            <a:off x="345802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4907290" y="17342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A233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0"/>
          <p:cNvSpPr/>
          <p:nvPr>
            <p:ph idx="2" type="pic"/>
          </p:nvPr>
        </p:nvSpPr>
        <p:spPr>
          <a:xfrm>
            <a:off x="302173" y="430923"/>
            <a:ext cx="4374931" cy="5430127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907291" y="1773620"/>
            <a:ext cx="3932237" cy="2903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6111433"/>
            <a:ext cx="9237905" cy="746566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264580" y="6111433"/>
            <a:ext cx="2935584" cy="74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 b="25324" l="0" r="0" t="0"/>
          <a:stretch/>
        </p:blipFill>
        <p:spPr>
          <a:xfrm>
            <a:off x="9623788" y="6301305"/>
            <a:ext cx="2217167" cy="44673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20016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8164" y="2448490"/>
            <a:ext cx="2935671" cy="1708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616669" y="4327853"/>
            <a:ext cx="2940269" cy="422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8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43115dfe8_0_0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" name="Google Shape;60;g3643115dfe8_0_0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</a:t>
            </a:r>
            <a:r>
              <a:rPr b="1" lang="en-US" sz="6000">
                <a:solidFill>
                  <a:srgbClr val="8A2331"/>
                </a:solidFill>
              </a:rPr>
              <a:t>August</a:t>
            </a:r>
            <a:r>
              <a:rPr b="1" lang="en-US" sz="6000">
                <a:solidFill>
                  <a:srgbClr val="8A2331"/>
                </a:solidFill>
              </a:rPr>
              <a:t> 1, 2025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046c3fc5b_1_27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2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g37046c3fc5b_1_27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7046c3fc5b_1_27"/>
          <p:cNvSpPr txBox="1"/>
          <p:nvPr/>
        </p:nvSpPr>
        <p:spPr>
          <a:xfrm>
            <a:off x="554175" y="1993225"/>
            <a:ext cx="399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2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Median of Alpha Angle 1 of prefire</a:t>
            </a: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Median of Alpha Angle 1 of postfire, </a:t>
            </a: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Slope.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37046c3fc5b_1_27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K-means</a:t>
            </a:r>
            <a:endParaRPr sz="2600"/>
          </a:p>
        </p:txBody>
      </p:sp>
      <p:sp>
        <p:nvSpPr>
          <p:cNvPr id="144" name="Google Shape;144;g37046c3fc5b_1_27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45" name="Google Shape;145;g37046c3fc5b_1_27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46" name="Google Shape;146;g37046c3fc5b_1_27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47" name="Google Shape;147;g37046c3fc5b_1_27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48" name="Google Shape;148;g37046c3fc5b_1_27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49" name="Google Shape;149;g37046c3fc5b_1_27"/>
          <p:cNvCxnSpPr>
            <a:stCxn id="148" idx="3"/>
            <a:endCxn id="147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37046c3fc5b_1_27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37046c3fc5b_1_27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046c3fc5b_1_42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57" name="Google Shape;157;g37046c3fc5b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7046c3fc5b_1_42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59" name="Google Shape;159;g37046c3fc5b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74" y="1278700"/>
            <a:ext cx="4531037" cy="36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7046c3fc5b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125" y="1278710"/>
            <a:ext cx="4425650" cy="363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046c3fc5b_1_50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66" name="Google Shape;166;g37046c3fc5b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7046c3fc5b_1_50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68" name="Google Shape;168;g37046c3fc5b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312" y="1288150"/>
            <a:ext cx="4737075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7046c3fc5b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625" y="1480575"/>
            <a:ext cx="4408451" cy="35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046c3fc5b_1_58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3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g37046c3fc5b_1_58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7046c3fc5b_1_58"/>
          <p:cNvSpPr txBox="1"/>
          <p:nvPr/>
        </p:nvSpPr>
        <p:spPr>
          <a:xfrm>
            <a:off x="554175" y="1993225"/>
            <a:ext cx="399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3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Mean of Slope</a:t>
            </a:r>
            <a:endParaRPr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g37046c3fc5b_1_58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K-means</a:t>
            </a:r>
            <a:endParaRPr sz="2600"/>
          </a:p>
        </p:txBody>
      </p:sp>
      <p:sp>
        <p:nvSpPr>
          <p:cNvPr id="178" name="Google Shape;178;g37046c3fc5b_1_58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79" name="Google Shape;179;g37046c3fc5b_1_58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80" name="Google Shape;180;g37046c3fc5b_1_58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81" name="Google Shape;181;g37046c3fc5b_1_58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82" name="Google Shape;182;g37046c3fc5b_1_58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83" name="Google Shape;183;g37046c3fc5b_1_58"/>
          <p:cNvCxnSpPr>
            <a:stCxn id="182" idx="3"/>
            <a:endCxn id="181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g37046c3fc5b_1_58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g37046c3fc5b_1_58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046c3fc5b_1_73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K-means</a:t>
            </a:r>
            <a:endParaRPr sz="3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 sz="3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1" name="Google Shape;191;g37046c3fc5b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7046c3fc5b_1_73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93" name="Google Shape;193;g37046c3fc5b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75" y="1029100"/>
            <a:ext cx="4943100" cy="38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7046c3fc5b_1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097" y="1029100"/>
            <a:ext cx="4798554" cy="3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046c3fc5b_1_81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200" name="Google Shape;200;g37046c3fc5b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7046c3fc5b_1_81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202" name="Google Shape;202;g37046c3fc5b_1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700" y="1212350"/>
            <a:ext cx="5051350" cy="40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7046c3fc5b_1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8775" y="1096750"/>
            <a:ext cx="4785500" cy="3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046c3fc5b_1_92"/>
          <p:cNvSpPr txBox="1"/>
          <p:nvPr>
            <p:ph type="title"/>
          </p:nvPr>
        </p:nvSpPr>
        <p:spPr>
          <a:xfrm>
            <a:off x="631850" y="82200"/>
            <a:ext cx="107475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xperiment 1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g37046c3fc5b_1_92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7046c3fc5b_1_92"/>
          <p:cNvSpPr txBox="1"/>
          <p:nvPr/>
        </p:nvSpPr>
        <p:spPr>
          <a:xfrm>
            <a:off x="554175" y="1993225"/>
            <a:ext cx="39921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1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r>
              <a:rPr lang="en-US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Standard deviation 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g37046c3fc5b_1_92"/>
          <p:cNvSpPr txBox="1"/>
          <p:nvPr/>
        </p:nvSpPr>
        <p:spPr>
          <a:xfrm>
            <a:off x="6295500" y="865500"/>
            <a:ext cx="219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K-means</a:t>
            </a:r>
            <a:endParaRPr b="1" sz="26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2" name="Google Shape;212;g37046c3fc5b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947" y="1819275"/>
            <a:ext cx="5152178" cy="40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7046c3fc5b_1_107"/>
          <p:cNvSpPr txBox="1"/>
          <p:nvPr>
            <p:ph type="title"/>
          </p:nvPr>
        </p:nvSpPr>
        <p:spPr>
          <a:xfrm>
            <a:off x="798825" y="0"/>
            <a:ext cx="10580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Experiment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g37046c3fc5b_1_107"/>
          <p:cNvSpPr/>
          <p:nvPr/>
        </p:nvSpPr>
        <p:spPr>
          <a:xfrm>
            <a:off x="318050" y="1417900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7046c3fc5b_1_107"/>
          <p:cNvSpPr txBox="1"/>
          <p:nvPr/>
        </p:nvSpPr>
        <p:spPr>
          <a:xfrm>
            <a:off x="554175" y="1993225"/>
            <a:ext cx="39921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2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r>
              <a:rPr lang="en-US" sz="12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Standard deviation 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0" name="Google Shape;220;g37046c3fc5b_1_107"/>
          <p:cNvSpPr txBox="1"/>
          <p:nvPr/>
        </p:nvSpPr>
        <p:spPr>
          <a:xfrm>
            <a:off x="5833150" y="981175"/>
            <a:ext cx="337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K-means</a:t>
            </a:r>
            <a:endParaRPr b="1" sz="26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1" name="Google Shape;221;g37046c3fc5b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00" y="1745975"/>
            <a:ext cx="5180000" cy="41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046c3fc5b_1_116"/>
          <p:cNvSpPr txBox="1"/>
          <p:nvPr>
            <p:ph type="title"/>
          </p:nvPr>
        </p:nvSpPr>
        <p:spPr>
          <a:xfrm>
            <a:off x="696050" y="381298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Experiment 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7" name="Google Shape;227;g37046c3fc5b_1_116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7046c3fc5b_1_116"/>
          <p:cNvSpPr txBox="1"/>
          <p:nvPr/>
        </p:nvSpPr>
        <p:spPr>
          <a:xfrm>
            <a:off x="647075" y="1993225"/>
            <a:ext cx="3992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3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Standard deviation 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</a:t>
            </a:r>
            <a:endParaRPr sz="15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g37046c3fc5b_1_116"/>
          <p:cNvSpPr txBox="1"/>
          <p:nvPr/>
        </p:nvSpPr>
        <p:spPr>
          <a:xfrm>
            <a:off x="8003700" y="1854475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230" name="Google Shape;230;g37046c3fc5b_1_116"/>
          <p:cNvSpPr txBox="1"/>
          <p:nvPr/>
        </p:nvSpPr>
        <p:spPr>
          <a:xfrm>
            <a:off x="4780050" y="2054575"/>
            <a:ext cx="211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231" name="Google Shape;231;g37046c3fc5b_1_116"/>
          <p:cNvCxnSpPr>
            <a:stCxn id="230" idx="3"/>
            <a:endCxn id="229" idx="1"/>
          </p:cNvCxnSpPr>
          <p:nvPr/>
        </p:nvCxnSpPr>
        <p:spPr>
          <a:xfrm>
            <a:off x="6890850" y="2347075"/>
            <a:ext cx="111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046c3fc5b_1_140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 K-means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sp>
        <p:nvSpPr>
          <p:cNvPr id="237" name="Google Shape;237;g37046c3fc5b_1_140"/>
          <p:cNvSpPr txBox="1"/>
          <p:nvPr/>
        </p:nvSpPr>
        <p:spPr>
          <a:xfrm>
            <a:off x="53950" y="3254350"/>
            <a:ext cx="19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38" name="Google Shape;238;g37046c3fc5b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5" y="1238162"/>
            <a:ext cx="4984175" cy="38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7046c3fc5b_1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275" y="1299075"/>
            <a:ext cx="4794601" cy="36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7046c3fc5b_1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7188" y="-51387"/>
            <a:ext cx="6581775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046c3fc5b_1_0"/>
          <p:cNvSpPr txBox="1"/>
          <p:nvPr>
            <p:ph type="title"/>
          </p:nvPr>
        </p:nvSpPr>
        <p:spPr>
          <a:xfrm>
            <a:off x="946725" y="2263500"/>
            <a:ext cx="10714200" cy="2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4800"/>
              <a:t>Burn Severity Classification K-means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046c3fc5b_1_152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Perimeter generation  K-means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sp>
        <p:nvSpPr>
          <p:cNvPr id="246" name="Google Shape;246;g37046c3fc5b_1_152"/>
          <p:cNvSpPr txBox="1"/>
          <p:nvPr/>
        </p:nvSpPr>
        <p:spPr>
          <a:xfrm>
            <a:off x="53950" y="3254350"/>
            <a:ext cx="197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47" name="Google Shape;247;g37046c3fc5b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025" y="1271475"/>
            <a:ext cx="5589149" cy="44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046c3fc5b_1_125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3" name="Google Shape;253;g37046c3fc5b_1_125"/>
          <p:cNvSpPr txBox="1"/>
          <p:nvPr/>
        </p:nvSpPr>
        <p:spPr>
          <a:xfrm>
            <a:off x="1419225" y="1400175"/>
            <a:ext cx="8346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check if burn severity output improves by using only alpha values and removing hv values.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 try augmenting the dataset of Entropy and  Anisotropy to the dataset.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046c3fc5b_2_0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9" name="Google Shape;259;g37046c3fc5b_2_0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June 6, 2025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046c3fc5b_0_17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Pre Alpha</a:t>
            </a:r>
            <a:endParaRPr/>
          </a:p>
        </p:txBody>
      </p:sp>
      <p:pic>
        <p:nvPicPr>
          <p:cNvPr id="265" name="Google Shape;265;g37046c3fc5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63" y="963575"/>
            <a:ext cx="2992349" cy="227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7046c3fc5b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275" y="3490575"/>
            <a:ext cx="2924025" cy="25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7046c3fc5b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700" y="664473"/>
            <a:ext cx="3191563" cy="25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7046c3fc5b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8300" y="3553475"/>
            <a:ext cx="2783821" cy="25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635b168f7_0_0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Post Alpha</a:t>
            </a:r>
            <a:endParaRPr/>
          </a:p>
        </p:txBody>
      </p:sp>
      <p:pic>
        <p:nvPicPr>
          <p:cNvPr id="274" name="Google Shape;274;g33635b168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3" y="940478"/>
            <a:ext cx="2919968" cy="229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3635b168f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225" y="3392063"/>
            <a:ext cx="3202525" cy="264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3635b168f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6525" y="862825"/>
            <a:ext cx="3276229" cy="2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3635b168f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1800" y="3450380"/>
            <a:ext cx="2919976" cy="252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ff81ed555_0_14"/>
          <p:cNvSpPr txBox="1"/>
          <p:nvPr>
            <p:ph type="title"/>
          </p:nvPr>
        </p:nvSpPr>
        <p:spPr>
          <a:xfrm>
            <a:off x="118150" y="0"/>
            <a:ext cx="58050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000">
                <a:latin typeface="Verdana"/>
                <a:ea typeface="Verdana"/>
                <a:cs typeface="Verdana"/>
                <a:sym typeface="Verdana"/>
              </a:rPr>
              <a:t>Merged Pre Alpha Image</a:t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3" name="Google Shape;283;g34ff81ed555_0_14"/>
          <p:cNvSpPr txBox="1"/>
          <p:nvPr/>
        </p:nvSpPr>
        <p:spPr>
          <a:xfrm>
            <a:off x="5923150" y="-36000"/>
            <a:ext cx="593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8A2331"/>
                </a:solidFill>
                <a:latin typeface="Verdana"/>
                <a:ea typeface="Verdana"/>
                <a:cs typeface="Verdana"/>
                <a:sym typeface="Verdana"/>
              </a:rPr>
              <a:t>Merged Post Alpha Image</a:t>
            </a:r>
            <a:endParaRPr b="1" sz="3000">
              <a:solidFill>
                <a:srgbClr val="8A233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" name="Google Shape;284;g34ff81ed55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50" y="657725"/>
            <a:ext cx="5554950" cy="43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4ff81ed555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325" y="564300"/>
            <a:ext cx="5354101" cy="433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Slope</a:t>
            </a:r>
            <a:endParaRPr/>
          </a:p>
        </p:txBody>
      </p:sp>
      <p:pic>
        <p:nvPicPr>
          <p:cNvPr id="291" name="Google Shape;2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99" y="2054425"/>
            <a:ext cx="5959024" cy="32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550" y="2054425"/>
            <a:ext cx="5174732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000aa0b40_0_13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Slope</a:t>
            </a:r>
            <a:endParaRPr/>
          </a:p>
        </p:txBody>
      </p:sp>
      <p:pic>
        <p:nvPicPr>
          <p:cNvPr id="298" name="Google Shape;298;g35000aa0b40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613" y="1403348"/>
            <a:ext cx="58388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046c3fc5b_2_5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4" name="Google Shape;304;g37046c3fc5b_2_5"/>
          <p:cNvSpPr txBox="1"/>
          <p:nvPr/>
        </p:nvSpPr>
        <p:spPr>
          <a:xfrm>
            <a:off x="1419225" y="1400175"/>
            <a:ext cx="8346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We are currently working on calculating the change in Alpha-1 values by subtracting the pre-fire Alpha-1 data from the post-fire Alpha-1 data.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We will combine the slope data with the Alpha-1 change map to improve the detection of burned areas. By identifying places where the Alpha-1 difference is high and the slope is steep, we will more accurately classify the areas affected by fire.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984f9e1f8_0_5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0" name="Google Shape;310;g36984f9e1f8_0_5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June 20, 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37230e2512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" y="224980"/>
            <a:ext cx="1918500" cy="1877846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g37230e25127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175" y="224977"/>
            <a:ext cx="3697917" cy="30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37230e25127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28" y="224975"/>
            <a:ext cx="3587600" cy="28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37230e25127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688" y="3220602"/>
            <a:ext cx="4040900" cy="3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7230e25127_1_0"/>
          <p:cNvSpPr txBox="1"/>
          <p:nvPr/>
        </p:nvSpPr>
        <p:spPr>
          <a:xfrm>
            <a:off x="4779825" y="1069725"/>
            <a:ext cx="1408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/>
              <a:t>67</a:t>
            </a:r>
            <a:r>
              <a:rPr b="1" lang="en-US" sz="3100"/>
              <a:t>%</a:t>
            </a:r>
            <a:endParaRPr b="1" sz="3100"/>
          </a:p>
        </p:txBody>
      </p:sp>
      <p:pic>
        <p:nvPicPr>
          <p:cNvPr id="75" name="Google Shape;75;g37230e25127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400" y="3220612"/>
            <a:ext cx="3866983" cy="30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37230e25127_1_0"/>
          <p:cNvSpPr txBox="1"/>
          <p:nvPr/>
        </p:nvSpPr>
        <p:spPr>
          <a:xfrm flipH="1">
            <a:off x="8947150" y="1011825"/>
            <a:ext cx="11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70</a:t>
            </a:r>
            <a:r>
              <a:rPr b="1" lang="en-US" sz="3100">
                <a:solidFill>
                  <a:schemeClr val="dk1"/>
                </a:solidFill>
              </a:rPr>
              <a:t>%</a:t>
            </a:r>
            <a:endParaRPr/>
          </a:p>
        </p:txBody>
      </p:sp>
      <p:sp>
        <p:nvSpPr>
          <p:cNvPr id="77" name="Google Shape;77;g37230e25127_1_0"/>
          <p:cNvSpPr txBox="1"/>
          <p:nvPr/>
        </p:nvSpPr>
        <p:spPr>
          <a:xfrm>
            <a:off x="749500" y="3878700"/>
            <a:ext cx="1086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  <p:sp>
        <p:nvSpPr>
          <p:cNvPr id="78" name="Google Shape;78;g37230e25127_1_0"/>
          <p:cNvSpPr txBox="1"/>
          <p:nvPr/>
        </p:nvSpPr>
        <p:spPr>
          <a:xfrm flipH="1">
            <a:off x="4779826" y="3963025"/>
            <a:ext cx="126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  <p:pic>
        <p:nvPicPr>
          <p:cNvPr id="79" name="Google Shape;79;g37230e25127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4075" y="3313133"/>
            <a:ext cx="3697925" cy="299563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7230e25127_1_0"/>
          <p:cNvSpPr txBox="1"/>
          <p:nvPr/>
        </p:nvSpPr>
        <p:spPr>
          <a:xfrm>
            <a:off x="9078425" y="3963025"/>
            <a:ext cx="1040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</a:rPr>
              <a:t>69%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6a26856fd0_0_1"/>
          <p:cNvSpPr txBox="1"/>
          <p:nvPr>
            <p:ph type="ctrTitle"/>
          </p:nvPr>
        </p:nvSpPr>
        <p:spPr>
          <a:xfrm>
            <a:off x="-11" y="-946877"/>
            <a:ext cx="12192000" cy="2187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Workflow</a:t>
            </a:r>
            <a:endParaRPr/>
          </a:p>
        </p:txBody>
      </p:sp>
      <p:pic>
        <p:nvPicPr>
          <p:cNvPr id="317" name="Google Shape;317;g36a26856fd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62" y="1427275"/>
            <a:ext cx="7586075" cy="4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984f9e1f8_0_0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Statistical Metrics per Superpixel (DataFrame Summary)</a:t>
            </a:r>
            <a:endParaRPr sz="3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3" name="Google Shape;323;g36984f9e1f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400" y="3206938"/>
            <a:ext cx="4881675" cy="23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6984f9e1f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642" y="3160562"/>
            <a:ext cx="4466884" cy="22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6984f9e1f8_0_0"/>
          <p:cNvSpPr txBox="1"/>
          <p:nvPr/>
        </p:nvSpPr>
        <p:spPr>
          <a:xfrm>
            <a:off x="1680838" y="2653425"/>
            <a:ext cx="3658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Frame for Superpixel minsize 10,000</a:t>
            </a:r>
            <a:endParaRPr/>
          </a:p>
        </p:txBody>
      </p:sp>
      <p:sp>
        <p:nvSpPr>
          <p:cNvPr id="326" name="Google Shape;326;g36984f9e1f8_0_0"/>
          <p:cNvSpPr txBox="1"/>
          <p:nvPr/>
        </p:nvSpPr>
        <p:spPr>
          <a:xfrm>
            <a:off x="6952675" y="2653425"/>
            <a:ext cx="3658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Frame for Superpixel minsize 100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984f9e1f8_0_48"/>
          <p:cNvSpPr txBox="1"/>
          <p:nvPr>
            <p:ph type="title"/>
          </p:nvPr>
        </p:nvSpPr>
        <p:spPr>
          <a:xfrm>
            <a:off x="331250" y="493200"/>
            <a:ext cx="109887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Superpixel minsize 10000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2" name="Google Shape;332;g36984f9e1f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25" y="1916075"/>
            <a:ext cx="4625651" cy="3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36984f9e1f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82631"/>
            <a:ext cx="1645925" cy="17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6984f9e1f8_0_48"/>
          <p:cNvSpPr txBox="1"/>
          <p:nvPr/>
        </p:nvSpPr>
        <p:spPr>
          <a:xfrm>
            <a:off x="0" y="3541699"/>
            <a:ext cx="25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b="1" sz="20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5" name="Google Shape;335;g36984f9e1f8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000" y="1989125"/>
            <a:ext cx="4005125" cy="31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984f9e1f8_0_32"/>
          <p:cNvSpPr txBox="1"/>
          <p:nvPr>
            <p:ph type="title"/>
          </p:nvPr>
        </p:nvSpPr>
        <p:spPr>
          <a:xfrm>
            <a:off x="487775" y="4857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Superpixel minsize 100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41" name="Google Shape;341;g36984f9e1f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000" y="2006475"/>
            <a:ext cx="4448775" cy="32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6984f9e1f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400" y="1837975"/>
            <a:ext cx="4244950" cy="34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6984f9e1f8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6984f9e1f8_0_32"/>
          <p:cNvSpPr txBox="1"/>
          <p:nvPr/>
        </p:nvSpPr>
        <p:spPr>
          <a:xfrm>
            <a:off x="111475" y="2814000"/>
            <a:ext cx="191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20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b="1" sz="2000">
              <a:solidFill>
                <a:srgbClr val="98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984f9e1f8_0_53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0" name="Google Shape;350;g36984f9e1f8_0_53"/>
          <p:cNvSpPr txBox="1"/>
          <p:nvPr/>
        </p:nvSpPr>
        <p:spPr>
          <a:xfrm>
            <a:off x="1419225" y="1400175"/>
            <a:ext cx="8814000" cy="3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Replace "Difference in median of alpha angle 1" with separate "Prefire" and "Postfire" median values to see if clustering improves.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Fine-tune K-means hyperparameters for better performance.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alternative clustering methods like DBSCAN and OPTICS for more flexible cluster detection.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230e25127_1_12"/>
          <p:cNvSpPr txBox="1"/>
          <p:nvPr>
            <p:ph type="title"/>
          </p:nvPr>
        </p:nvSpPr>
        <p:spPr>
          <a:xfrm>
            <a:off x="-74950" y="131575"/>
            <a:ext cx="4722000" cy="96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Verdana"/>
                <a:ea typeface="Verdana"/>
                <a:cs typeface="Verdana"/>
                <a:sym typeface="Verdana"/>
              </a:rPr>
              <a:t>Confusion</a:t>
            </a:r>
            <a:r>
              <a:rPr lang="en-US" sz="3100">
                <a:latin typeface="Verdana"/>
                <a:ea typeface="Verdana"/>
                <a:cs typeface="Verdana"/>
                <a:sym typeface="Verdana"/>
              </a:rPr>
              <a:t> Matrices</a:t>
            </a:r>
            <a:endParaRPr sz="3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7" name="Google Shape;87;g37230e25127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50" y="74950"/>
            <a:ext cx="3392049" cy="29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37230e25127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100" y="19725"/>
            <a:ext cx="3613925" cy="325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37230e25127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02" y="3630100"/>
            <a:ext cx="3448373" cy="31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7230e25127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925" y="3627053"/>
            <a:ext cx="3448375" cy="315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7230e25127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2738" y="3640990"/>
            <a:ext cx="3613926" cy="313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7230e25127_1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550" y="1533175"/>
            <a:ext cx="3825754" cy="14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26326b7ca_0_17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>
                <a:latin typeface="Verdana"/>
                <a:ea typeface="Verdana"/>
                <a:cs typeface="Verdana"/>
                <a:sym typeface="Verdana"/>
              </a:rPr>
              <a:t>Next Steps: Bobcat Project</a:t>
            </a: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" name="Google Shape;98;g3726326b7ca_0_17"/>
          <p:cNvSpPr txBox="1"/>
          <p:nvPr/>
        </p:nvSpPr>
        <p:spPr>
          <a:xfrm>
            <a:off x="1663750" y="1277175"/>
            <a:ext cx="90705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●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check if burn severity output improves by using only alpha values and removing hv values.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●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will use HV mask to apply to alpha 1 . To handle missing data, we may either focus only on the southern flight line or try filling in the missing values.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6700" y="2753475"/>
            <a:ext cx="12192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4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Bobcat Wildfire Project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246575" y="852728"/>
            <a:ext cx="119622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8A2331"/>
                </a:solidFill>
              </a:rPr>
              <a:t>Update July 18, 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000aa0b40_0_3"/>
          <p:cNvSpPr txBox="1"/>
          <p:nvPr>
            <p:ph type="title"/>
          </p:nvPr>
        </p:nvSpPr>
        <p:spPr>
          <a:xfrm>
            <a:off x="631850" y="0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Overview - Recap</a:t>
            </a:r>
            <a:endParaRPr/>
          </a:p>
        </p:txBody>
      </p:sp>
      <p:pic>
        <p:nvPicPr>
          <p:cNvPr id="110" name="Google Shape;110;g35000aa0b40_0_3" title="Wildfire Project Plan 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00" y="664025"/>
            <a:ext cx="10248000" cy="5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bf2582c63_1_0"/>
          <p:cNvSpPr txBox="1"/>
          <p:nvPr>
            <p:ph type="title"/>
          </p:nvPr>
        </p:nvSpPr>
        <p:spPr>
          <a:xfrm>
            <a:off x="670375" y="377573"/>
            <a:ext cx="106833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Verdana"/>
                <a:ea typeface="Verdana"/>
                <a:cs typeface="Verdana"/>
                <a:sym typeface="Verdana"/>
              </a:rPr>
              <a:t>Burn Severity Classification </a:t>
            </a:r>
            <a:r>
              <a:rPr lang="en-US" sz="3600">
                <a:latin typeface="Verdana"/>
                <a:ea typeface="Verdana"/>
                <a:cs typeface="Verdana"/>
                <a:sym typeface="Verdana"/>
              </a:rPr>
              <a:t>Experiment 1</a:t>
            </a:r>
            <a:endParaRPr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" name="Google Shape;116;g35bf2582c63_1_0"/>
          <p:cNvSpPr/>
          <p:nvPr/>
        </p:nvSpPr>
        <p:spPr>
          <a:xfrm>
            <a:off x="330875" y="1469275"/>
            <a:ext cx="4308300" cy="289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bf2582c63_1_0"/>
          <p:cNvSpPr txBox="1"/>
          <p:nvPr/>
        </p:nvSpPr>
        <p:spPr>
          <a:xfrm>
            <a:off x="554175" y="1993225"/>
            <a:ext cx="39921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0000FF"/>
                </a:solidFill>
              </a:rPr>
              <a:t>DATASET 1</a:t>
            </a:r>
            <a:endParaRPr b="1" sz="16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Mean of Log of HV ratio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Difference in Median of Alpha Angle 1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Median of Slope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g35bf2582c63_1_0"/>
          <p:cNvSpPr txBox="1"/>
          <p:nvPr/>
        </p:nvSpPr>
        <p:spPr>
          <a:xfrm>
            <a:off x="9040450" y="4434700"/>
            <a:ext cx="1590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no better than </a:t>
            </a:r>
            <a:r>
              <a:rPr lang="en-US" sz="2600"/>
              <a:t>K-means</a:t>
            </a:r>
            <a:endParaRPr sz="2600"/>
          </a:p>
        </p:txBody>
      </p:sp>
      <p:sp>
        <p:nvSpPr>
          <p:cNvPr id="119" name="Google Shape;119;g35bf2582c63_1_0"/>
          <p:cNvSpPr txBox="1"/>
          <p:nvPr/>
        </p:nvSpPr>
        <p:spPr>
          <a:xfrm>
            <a:off x="5300700" y="4434700"/>
            <a:ext cx="28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Agglomerative Clustering</a:t>
            </a:r>
            <a:endParaRPr sz="2600"/>
          </a:p>
        </p:txBody>
      </p:sp>
      <p:sp>
        <p:nvSpPr>
          <p:cNvPr id="120" name="Google Shape;120;g35bf2582c63_1_0"/>
          <p:cNvSpPr txBox="1"/>
          <p:nvPr/>
        </p:nvSpPr>
        <p:spPr>
          <a:xfrm>
            <a:off x="7839700" y="3007700"/>
            <a:ext cx="190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Debugging</a:t>
            </a:r>
            <a:endParaRPr sz="2600"/>
          </a:p>
        </p:txBody>
      </p:sp>
      <p:sp>
        <p:nvSpPr>
          <p:cNvPr id="121" name="Google Shape;121;g35bf2582c63_1_0"/>
          <p:cNvSpPr txBox="1"/>
          <p:nvPr/>
        </p:nvSpPr>
        <p:spPr>
          <a:xfrm>
            <a:off x="5300700" y="2824525"/>
            <a:ext cx="159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DBSCAN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OPTICS</a:t>
            </a:r>
            <a:endParaRPr sz="2600"/>
          </a:p>
        </p:txBody>
      </p:sp>
      <p:sp>
        <p:nvSpPr>
          <p:cNvPr id="122" name="Google Shape;122;g35bf2582c63_1_0"/>
          <p:cNvSpPr txBox="1"/>
          <p:nvPr/>
        </p:nvSpPr>
        <p:spPr>
          <a:xfrm>
            <a:off x="7839700" y="1414450"/>
            <a:ext cx="399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results follow for different sizes of superpixels</a:t>
            </a:r>
            <a:endParaRPr sz="2600"/>
          </a:p>
        </p:txBody>
      </p:sp>
      <p:sp>
        <p:nvSpPr>
          <p:cNvPr id="123" name="Google Shape;123;g35bf2582c63_1_0"/>
          <p:cNvSpPr txBox="1"/>
          <p:nvPr/>
        </p:nvSpPr>
        <p:spPr>
          <a:xfrm>
            <a:off x="5300700" y="1614550"/>
            <a:ext cx="15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K-means</a:t>
            </a:r>
            <a:endParaRPr sz="2600"/>
          </a:p>
        </p:txBody>
      </p:sp>
      <p:cxnSp>
        <p:nvCxnSpPr>
          <p:cNvPr id="124" name="Google Shape;124;g35bf2582c63_1_0"/>
          <p:cNvCxnSpPr>
            <a:stCxn id="123" idx="3"/>
            <a:endCxn id="122" idx="1"/>
          </p:cNvCxnSpPr>
          <p:nvPr/>
        </p:nvCxnSpPr>
        <p:spPr>
          <a:xfrm>
            <a:off x="6891300" y="190705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g35bf2582c63_1_0"/>
          <p:cNvCxnSpPr/>
          <p:nvPr/>
        </p:nvCxnSpPr>
        <p:spPr>
          <a:xfrm>
            <a:off x="6891300" y="33002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35bf2582c63_1_0"/>
          <p:cNvCxnSpPr/>
          <p:nvPr/>
        </p:nvCxnSpPr>
        <p:spPr>
          <a:xfrm>
            <a:off x="7839600" y="5127400"/>
            <a:ext cx="9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046c3fc5b_1_15"/>
          <p:cNvSpPr txBox="1"/>
          <p:nvPr>
            <p:ph type="title"/>
          </p:nvPr>
        </p:nvSpPr>
        <p:spPr>
          <a:xfrm>
            <a:off x="644700" y="-51375"/>
            <a:ext cx="106833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rPr lang="en-US"/>
              <a:t>Burn Severity Classification K-means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A2331"/>
              </a:buClr>
              <a:buSzPts val="44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rgbClr val="980000"/>
              </a:solidFill>
            </a:endParaRPr>
          </a:p>
        </p:txBody>
      </p:sp>
      <p:pic>
        <p:nvPicPr>
          <p:cNvPr id="132" name="Google Shape;132;g37046c3fc5b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5" y="4126730"/>
            <a:ext cx="1918500" cy="18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7046c3fc5b_1_15"/>
          <p:cNvSpPr txBox="1"/>
          <p:nvPr/>
        </p:nvSpPr>
        <p:spPr>
          <a:xfrm>
            <a:off x="53950" y="3254350"/>
            <a:ext cx="19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-US" sz="1800">
                <a:solidFill>
                  <a:srgbClr val="980000"/>
                </a:solidFill>
                <a:latin typeface="Verdana"/>
                <a:ea typeface="Verdana"/>
                <a:cs typeface="Verdana"/>
                <a:sym typeface="Verdana"/>
              </a:rPr>
              <a:t>Ground Truth</a:t>
            </a:r>
            <a:endParaRPr sz="1200"/>
          </a:p>
        </p:txBody>
      </p:sp>
      <p:pic>
        <p:nvPicPr>
          <p:cNvPr id="134" name="Google Shape;134;g37046c3fc5b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300" y="1010638"/>
            <a:ext cx="4798600" cy="3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7046c3fc5b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9050" y="1010650"/>
            <a:ext cx="4932250" cy="39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CCU Theme">
  <a:themeElements>
    <a:clrScheme name="NCCU Brand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515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CCU Logo 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2022-12-15T19:00:53Z</dcterms:created>
  <dc:creator>Frazier, Pandora</dc:creator>
</cp:coreProperties>
</file>